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4" r:id="rId3"/>
    <p:sldId id="257" r:id="rId4"/>
    <p:sldId id="259" r:id="rId5"/>
    <p:sldId id="261" r:id="rId6"/>
    <p:sldId id="258" r:id="rId7"/>
    <p:sldId id="262" r:id="rId8"/>
    <p:sldId id="260" r:id="rId9"/>
    <p:sldId id="263"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32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0FFDDB-FF91-4D70-BD4B-6276BA6721BD}" type="datetimeFigureOut">
              <a:rPr lang="en-US" smtClean="0"/>
              <a:t>1/12/2015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A0B01C-A0F7-47A5-A750-7739EFD39430}" type="slidenum">
              <a:rPr lang="en-US" smtClean="0"/>
              <a:t>‹#›</a:t>
            </a:fld>
            <a:endParaRPr lang="en-US"/>
          </a:p>
        </p:txBody>
      </p:sp>
    </p:spTree>
    <p:extLst>
      <p:ext uri="{BB962C8B-B14F-4D97-AF65-F5344CB8AC3E}">
        <p14:creationId xmlns:p14="http://schemas.microsoft.com/office/powerpoint/2010/main" val="2156642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A0B01C-A0F7-47A5-A750-7739EFD39430}" type="slidenum">
              <a:rPr lang="en-US" smtClean="0"/>
              <a:t>11</a:t>
            </a:fld>
            <a:endParaRPr lang="en-US"/>
          </a:p>
        </p:txBody>
      </p:sp>
    </p:spTree>
    <p:extLst>
      <p:ext uri="{BB962C8B-B14F-4D97-AF65-F5344CB8AC3E}">
        <p14:creationId xmlns:p14="http://schemas.microsoft.com/office/powerpoint/2010/main" val="3849779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3FEA36-46C4-458B-8E75-DC2115936C43}"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3FEA36-46C4-458B-8E75-DC2115936C43}"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3FEA36-46C4-458B-8E75-DC2115936C43}"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3FEA36-46C4-458B-8E75-DC2115936C43}"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3FEA36-46C4-458B-8E75-DC2115936C43}" type="datetimeFigureOut">
              <a:rPr lang="en-US" smtClean="0"/>
              <a:t>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3FEA36-46C4-458B-8E75-DC2115936C43}" type="datetimeFigureOut">
              <a:rPr lang="en-US" smtClean="0"/>
              <a:t>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3FEA36-46C4-458B-8E75-DC2115936C43}" type="datetimeFigureOut">
              <a:rPr lang="en-US" smtClean="0"/>
              <a:t>1/12/2015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3FEA36-46C4-458B-8E75-DC2115936C43}" type="datetimeFigureOut">
              <a:rPr lang="en-US" smtClean="0"/>
              <a:t>1/12/2015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3FEA36-46C4-458B-8E75-DC2115936C43}" type="datetimeFigureOut">
              <a:rPr lang="en-US" smtClean="0"/>
              <a:t>1/12/2015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3FEA36-46C4-458B-8E75-DC2115936C43}" type="datetimeFigureOut">
              <a:rPr lang="en-US" smtClean="0"/>
              <a:t>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87C7B2-BAF0-4468-A520-4EBE9F03BBA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3FEA36-46C4-458B-8E75-DC2115936C43}" type="datetimeFigureOut">
              <a:rPr lang="en-US" smtClean="0"/>
              <a:t>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87C7B2-BAF0-4468-A520-4EBE9F03BBAF}" type="slidenum">
              <a:rPr lang="en-US" smtClean="0"/>
              <a:t>‹#›</a:t>
            </a:fld>
            <a:endParaRPr lang="en-US"/>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fld id="{873FEA36-46C4-458B-8E75-DC2115936C43}" type="datetimeFigureOut">
              <a:rPr lang="en-US" smtClean="0"/>
              <a:t>1/12/2015</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D187C7B2-BAF0-4468-A520-4EBE9F03BBAF}" type="slidenum">
              <a:rPr lang="en-US" smtClean="0"/>
              <a:t>‹#›</a:t>
            </a:fld>
            <a:endParaRPr lang="en-US"/>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143001"/>
            <a:ext cx="8305800" cy="3634380"/>
          </a:xfrm>
        </p:spPr>
        <p:txBody>
          <a:bodyPr/>
          <a:lstStyle/>
          <a:p>
            <a:r>
              <a:rPr lang="en-US" altLang="en-US" sz="13800" dirty="0" smtClean="0">
                <a:latin typeface="Gill Sans Ultra Bold Condensed" pitchFamily="34" charset="0"/>
              </a:rPr>
              <a:t>Infinitives</a:t>
            </a:r>
            <a:endParaRPr lang="en-US" sz="13800"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6349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75724"/>
            <a:ext cx="8991600" cy="5039276"/>
          </a:xfrm>
        </p:spPr>
        <p:txBody>
          <a:bodyPr/>
          <a:lstStyle/>
          <a:p>
            <a:r>
              <a:rPr lang="en-US" sz="4400" b="1" dirty="0" smtClean="0"/>
              <a:t>1. </a:t>
            </a:r>
            <a:r>
              <a:rPr lang="en-US" altLang="en-US" sz="4400" b="1" i="1" dirty="0"/>
              <a:t>To smile</a:t>
            </a:r>
            <a:r>
              <a:rPr lang="en-US" altLang="en-US" sz="4400" b="1" dirty="0"/>
              <a:t> is to be </a:t>
            </a:r>
            <a:r>
              <a:rPr lang="en-US" altLang="en-US" sz="4400" b="1" dirty="0" smtClean="0"/>
              <a:t>happy</a:t>
            </a:r>
            <a:br>
              <a:rPr lang="en-US" altLang="en-US" sz="4400" b="1" dirty="0" smtClean="0"/>
            </a:br>
            <a:r>
              <a:rPr lang="en-US" altLang="en-US" sz="4400" b="1" dirty="0" smtClean="0"/>
              <a:t>2. That </a:t>
            </a:r>
            <a:r>
              <a:rPr lang="en-US" altLang="en-US" sz="4400" b="1" dirty="0"/>
              <a:t>is the book </a:t>
            </a:r>
            <a:r>
              <a:rPr lang="en-US" altLang="en-US" sz="4400" b="1" i="1" dirty="0"/>
              <a:t>to read. </a:t>
            </a:r>
            <a:br>
              <a:rPr lang="en-US" altLang="en-US" sz="4400" b="1" i="1" dirty="0"/>
            </a:br>
            <a:r>
              <a:rPr lang="en-US" altLang="en-US" sz="4400" b="1" i="1" dirty="0" smtClean="0"/>
              <a:t>3. </a:t>
            </a:r>
            <a:r>
              <a:rPr lang="en-US" altLang="en-US" sz="4400" b="1" i="1" dirty="0" smtClean="0"/>
              <a:t> </a:t>
            </a:r>
            <a:r>
              <a:rPr lang="en-US" altLang="en-US" sz="4400" b="1" dirty="0" smtClean="0"/>
              <a:t>He </a:t>
            </a:r>
            <a:r>
              <a:rPr lang="en-US" altLang="en-US" sz="4400" b="1" dirty="0"/>
              <a:t>ran </a:t>
            </a:r>
            <a:r>
              <a:rPr lang="en-US" altLang="en-US" sz="4400" b="1" i="1" dirty="0"/>
              <a:t>to win</a:t>
            </a:r>
            <a:r>
              <a:rPr lang="en-US" altLang="en-US" sz="4400" b="1" i="1" dirty="0" smtClean="0"/>
              <a:t>.</a:t>
            </a:r>
            <a:br>
              <a:rPr lang="en-US" altLang="en-US" sz="4400" b="1" i="1" dirty="0" smtClean="0"/>
            </a:br>
            <a:r>
              <a:rPr lang="en-US" altLang="en-US" sz="4400" b="1" i="1" dirty="0" smtClean="0"/>
              <a:t>4. </a:t>
            </a:r>
            <a:r>
              <a:rPr lang="en-US" altLang="en-US" sz="4400" b="1" dirty="0"/>
              <a:t>To succeed requires determination. </a:t>
            </a:r>
            <a:br>
              <a:rPr lang="en-US" altLang="en-US" sz="4400" b="1" dirty="0"/>
            </a:br>
            <a:r>
              <a:rPr lang="en-US" altLang="en-US" sz="4400" b="1" dirty="0"/>
              <a:t>5</a:t>
            </a:r>
            <a:r>
              <a:rPr lang="en-US" altLang="en-US" sz="4400" b="1" dirty="0" smtClean="0"/>
              <a:t>. </a:t>
            </a:r>
            <a:r>
              <a:rPr lang="en-US" altLang="en-US" sz="4400" b="1" dirty="0" smtClean="0"/>
              <a:t>Students </a:t>
            </a:r>
            <a:r>
              <a:rPr lang="en-US" altLang="en-US" sz="4400" b="1" dirty="0"/>
              <a:t>need to learn. </a:t>
            </a:r>
            <a:endParaRPr lang="en-US" sz="4400" b="1" dirty="0"/>
          </a:p>
        </p:txBody>
      </p:sp>
    </p:spTree>
    <p:extLst>
      <p:ext uri="{BB962C8B-B14F-4D97-AF65-F5344CB8AC3E}">
        <p14:creationId xmlns:p14="http://schemas.microsoft.com/office/powerpoint/2010/main" val="2447936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839200" cy="5562600"/>
          </a:xfrm>
        </p:spPr>
        <p:txBody>
          <a:bodyPr/>
          <a:lstStyle/>
          <a:p>
            <a:r>
              <a:rPr lang="en-US" dirty="0"/>
              <a:t>Complete the sentences by using infinitives as subjects.</a:t>
            </a:r>
            <a:br>
              <a:rPr lang="en-US" dirty="0"/>
            </a:br>
            <a:r>
              <a:rPr lang="en-US" dirty="0" smtClean="0"/>
              <a:t>1._______ </a:t>
            </a:r>
            <a:r>
              <a:rPr lang="en-US" dirty="0"/>
              <a:t>is enjoyable.</a:t>
            </a:r>
            <a:br>
              <a:rPr lang="en-US" dirty="0"/>
            </a:br>
            <a:r>
              <a:rPr lang="en-US" dirty="0" smtClean="0"/>
              <a:t>2._______</a:t>
            </a:r>
            <a:r>
              <a:rPr lang="en-US" dirty="0"/>
              <a:t>exhilarating.</a:t>
            </a:r>
            <a:br>
              <a:rPr lang="en-US" dirty="0"/>
            </a:br>
            <a:r>
              <a:rPr lang="en-US" dirty="0" smtClean="0"/>
              <a:t>3._______ </a:t>
            </a:r>
            <a:r>
              <a:rPr lang="en-US" dirty="0"/>
              <a:t>is his principle in life.</a:t>
            </a:r>
            <a:br>
              <a:rPr lang="en-US" dirty="0"/>
            </a:br>
            <a:r>
              <a:rPr lang="en-US" dirty="0" smtClean="0"/>
              <a:t>4._______ </a:t>
            </a:r>
            <a:r>
              <a:rPr lang="en-US" dirty="0"/>
              <a:t>takes time and effort.</a:t>
            </a:r>
            <a:br>
              <a:rPr lang="en-US" dirty="0"/>
            </a:br>
            <a:r>
              <a:rPr lang="en-US" dirty="0" smtClean="0"/>
              <a:t>5._______</a:t>
            </a:r>
            <a:r>
              <a:rPr lang="en-US" dirty="0"/>
              <a:t>even after all that trouble. </a:t>
            </a:r>
            <a:br>
              <a:rPr lang="en-US" dirty="0"/>
            </a:br>
            <a:endParaRPr lang="en-US" dirty="0"/>
          </a:p>
        </p:txBody>
      </p:sp>
    </p:spTree>
    <p:extLst>
      <p:ext uri="{BB962C8B-B14F-4D97-AF65-F5344CB8AC3E}">
        <p14:creationId xmlns:p14="http://schemas.microsoft.com/office/powerpoint/2010/main" val="10750650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6096000"/>
          </a:xfrm>
        </p:spPr>
        <p:txBody>
          <a:bodyPr/>
          <a:lstStyle/>
          <a:p>
            <a:pPr marL="0" indent="0"/>
            <a:r>
              <a:rPr lang="en-US" sz="4000" b="1" i="1" dirty="0" smtClean="0"/>
              <a:t>1. To </a:t>
            </a:r>
            <a:r>
              <a:rPr lang="en-US" sz="4000" b="1" i="1" dirty="0"/>
              <a:t>sing was Vanesa’s </a:t>
            </a:r>
            <a:r>
              <a:rPr lang="en-US" sz="4000" b="1" i="1" dirty="0" smtClean="0"/>
              <a:t>ambition</a:t>
            </a:r>
            <a:br>
              <a:rPr lang="en-US" sz="4000" b="1" i="1" dirty="0" smtClean="0"/>
            </a:br>
            <a:r>
              <a:rPr lang="en-US" sz="4000" b="1" i="1" dirty="0" smtClean="0"/>
              <a:t>2. </a:t>
            </a:r>
            <a:r>
              <a:rPr lang="en-US" altLang="en-US" sz="4000" b="1" i="1" dirty="0"/>
              <a:t>To leave now would be </a:t>
            </a:r>
            <a:r>
              <a:rPr lang="en-US" altLang="en-US" sz="4000" b="1" i="1" dirty="0" smtClean="0"/>
              <a:t>rude</a:t>
            </a:r>
            <a:br>
              <a:rPr lang="en-US" altLang="en-US" sz="4000" b="1" i="1" dirty="0" smtClean="0"/>
            </a:br>
            <a:r>
              <a:rPr lang="en-US" altLang="en-US" sz="4000" b="1" i="1" dirty="0" smtClean="0"/>
              <a:t>3. </a:t>
            </a:r>
            <a:r>
              <a:rPr lang="en-US" sz="4000" b="1" i="1" dirty="0" smtClean="0"/>
              <a:t>Her </a:t>
            </a:r>
            <a:r>
              <a:rPr lang="en-US" sz="4000" b="1" i="1" dirty="0"/>
              <a:t>ambition was to </a:t>
            </a:r>
            <a:r>
              <a:rPr lang="en-US" sz="4000" b="1" i="1" dirty="0" smtClean="0"/>
              <a:t>sing</a:t>
            </a:r>
            <a:r>
              <a:rPr lang="en-US" sz="4000" b="1" dirty="0" smtClean="0"/>
              <a:t>.</a:t>
            </a:r>
            <a:br>
              <a:rPr lang="en-US" sz="4000" b="1" dirty="0" smtClean="0"/>
            </a:br>
            <a:r>
              <a:rPr lang="en-US" sz="4000" b="1" dirty="0" smtClean="0"/>
              <a:t>4. </a:t>
            </a:r>
            <a:r>
              <a:rPr lang="en-US" sz="4000" b="1" i="1" dirty="0"/>
              <a:t>She loves to </a:t>
            </a:r>
            <a:r>
              <a:rPr lang="en-US" sz="4000" b="1" i="1" dirty="0" smtClean="0"/>
              <a:t>sing</a:t>
            </a:r>
            <a:r>
              <a:rPr lang="en-US" sz="4000" b="1" dirty="0" smtClean="0"/>
              <a:t>.</a:t>
            </a:r>
            <a:br>
              <a:rPr lang="en-US" sz="4000" b="1" dirty="0" smtClean="0"/>
            </a:br>
            <a:r>
              <a:rPr lang="en-US" sz="4000" b="1" dirty="0" smtClean="0"/>
              <a:t>5. </a:t>
            </a:r>
            <a:r>
              <a:rPr lang="en-US" altLang="en-US" sz="4000" b="1" dirty="0"/>
              <a:t>Her goal is to </a:t>
            </a:r>
            <a:r>
              <a:rPr lang="en-US" altLang="en-US" sz="4000" b="1" dirty="0" smtClean="0"/>
              <a:t>win.</a:t>
            </a:r>
            <a:br>
              <a:rPr lang="en-US" altLang="en-US" sz="4000" b="1" dirty="0" smtClean="0"/>
            </a:br>
            <a:r>
              <a:rPr lang="en-US" altLang="en-US" sz="4000" b="1" dirty="0" smtClean="0"/>
              <a:t>6. No </a:t>
            </a:r>
            <a:r>
              <a:rPr lang="en-US" altLang="en-US" sz="4000" b="1" dirty="0"/>
              <a:t>one wants to </a:t>
            </a:r>
            <a:r>
              <a:rPr lang="en-US" altLang="en-US" sz="4000" b="1" dirty="0" smtClean="0"/>
              <a:t>stay</a:t>
            </a:r>
            <a:r>
              <a:rPr lang="en-US" altLang="en-US" sz="4000" b="1" dirty="0"/>
              <a:t>.</a:t>
            </a:r>
            <a:endParaRPr lang="en-US" sz="4000" b="1" dirty="0"/>
          </a:p>
        </p:txBody>
      </p:sp>
    </p:spTree>
    <p:extLst>
      <p:ext uri="{BB962C8B-B14F-4D97-AF65-F5344CB8AC3E}">
        <p14:creationId xmlns:p14="http://schemas.microsoft.com/office/powerpoint/2010/main" val="3410966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6600" dirty="0" smtClean="0">
                <a:latin typeface="Gill Sans Ultra Bold Condensed" pitchFamily="34" charset="0"/>
              </a:rPr>
              <a:t>Infinitives</a:t>
            </a:r>
            <a:endParaRPr lang="en-US" sz="6600" dirty="0"/>
          </a:p>
        </p:txBody>
      </p:sp>
      <p:sp>
        <p:nvSpPr>
          <p:cNvPr id="3" name="Content Placeholder 2"/>
          <p:cNvSpPr>
            <a:spLocks noGrp="1"/>
          </p:cNvSpPr>
          <p:nvPr>
            <p:ph idx="1"/>
          </p:nvPr>
        </p:nvSpPr>
        <p:spPr>
          <a:xfrm>
            <a:off x="0" y="1807361"/>
            <a:ext cx="9144000" cy="4745839"/>
          </a:xfrm>
        </p:spPr>
        <p:txBody>
          <a:bodyPr>
            <a:normAutofit/>
          </a:bodyPr>
          <a:lstStyle/>
          <a:p>
            <a:r>
              <a:rPr lang="en-US" sz="4000" b="1" dirty="0" smtClean="0"/>
              <a:t>Are the “to” form of the verb. </a:t>
            </a:r>
          </a:p>
          <a:p>
            <a:r>
              <a:rPr lang="en-US" sz="4000" b="1" dirty="0" smtClean="0"/>
              <a:t>It can be used as:</a:t>
            </a:r>
          </a:p>
          <a:p>
            <a:pPr marL="0" indent="0">
              <a:buNone/>
            </a:pPr>
            <a:r>
              <a:rPr lang="en-US" sz="4000" b="1" dirty="0" smtClean="0"/>
              <a:t>			-subject</a:t>
            </a:r>
          </a:p>
          <a:p>
            <a:pPr marL="0" indent="0">
              <a:buNone/>
            </a:pPr>
            <a:r>
              <a:rPr lang="en-US" sz="4000" b="1" dirty="0" smtClean="0"/>
              <a:t>			-complement</a:t>
            </a:r>
          </a:p>
          <a:p>
            <a:pPr marL="0" indent="0">
              <a:buNone/>
            </a:pPr>
            <a:r>
              <a:rPr lang="en-US" sz="4000" b="1" dirty="0" smtClean="0"/>
              <a:t>			-object of a sentence</a:t>
            </a:r>
          </a:p>
        </p:txBody>
      </p:sp>
    </p:spTree>
    <p:extLst>
      <p:ext uri="{BB962C8B-B14F-4D97-AF65-F5344CB8AC3E}">
        <p14:creationId xmlns:p14="http://schemas.microsoft.com/office/powerpoint/2010/main" val="254777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371599"/>
          </a:xfrm>
        </p:spPr>
        <p:txBody>
          <a:bodyPr/>
          <a:lstStyle/>
          <a:p>
            <a:r>
              <a:rPr lang="en-US" altLang="en-US" sz="4400" b="1" dirty="0" smtClean="0">
                <a:latin typeface="Gill Sans Ultra Bold Condensed" pitchFamily="34" charset="0"/>
              </a:rPr>
              <a:t>Infinitives that functions as </a:t>
            </a:r>
            <a:r>
              <a:rPr lang="en-US" altLang="en-US" sz="4400" b="1" dirty="0" smtClean="0">
                <a:solidFill>
                  <a:srgbClr val="FFFF00"/>
                </a:solidFill>
                <a:latin typeface="Gill Sans Ultra Bold Condensed" pitchFamily="34" charset="0"/>
              </a:rPr>
              <a:t>subject.</a:t>
            </a:r>
            <a:endParaRPr lang="en-US" sz="4400" b="1" dirty="0">
              <a:solidFill>
                <a:srgbClr val="FFFF00"/>
              </a:solidFill>
            </a:endParaRPr>
          </a:p>
        </p:txBody>
      </p:sp>
      <p:sp>
        <p:nvSpPr>
          <p:cNvPr id="3" name="Content Placeholder 2"/>
          <p:cNvSpPr>
            <a:spLocks noGrp="1"/>
          </p:cNvSpPr>
          <p:nvPr>
            <p:ph idx="1"/>
          </p:nvPr>
        </p:nvSpPr>
        <p:spPr>
          <a:xfrm>
            <a:off x="457200" y="1600200"/>
            <a:ext cx="8305800" cy="5029200"/>
          </a:xfrm>
        </p:spPr>
        <p:txBody>
          <a:bodyPr>
            <a:normAutofit/>
          </a:bodyPr>
          <a:lstStyle/>
          <a:p>
            <a:pPr marL="0" indent="0">
              <a:buNone/>
            </a:pPr>
            <a:r>
              <a:rPr lang="en-US" sz="4000" dirty="0" smtClean="0"/>
              <a:t>Ex.</a:t>
            </a:r>
          </a:p>
          <a:p>
            <a:pPr marL="0" indent="0">
              <a:buNone/>
            </a:pPr>
            <a:endParaRPr lang="en-US" sz="4000" dirty="0" smtClean="0"/>
          </a:p>
          <a:p>
            <a:pPr marL="0" indent="0">
              <a:buNone/>
            </a:pPr>
            <a:r>
              <a:rPr lang="en-US" sz="4000" i="1" u="sng" dirty="0" smtClean="0"/>
              <a:t>To sing </a:t>
            </a:r>
            <a:r>
              <a:rPr lang="en-US" sz="4000" i="1" dirty="0" smtClean="0"/>
              <a:t>was Vanesa’s ambition.</a:t>
            </a:r>
          </a:p>
          <a:p>
            <a:pPr marL="0" indent="0">
              <a:buNone/>
            </a:pPr>
            <a:r>
              <a:rPr lang="en-US" sz="4000" i="1" dirty="0" smtClean="0"/>
              <a:t>(</a:t>
            </a:r>
            <a:r>
              <a:rPr lang="en-US" sz="4000" dirty="0" smtClean="0">
                <a:solidFill>
                  <a:srgbClr val="FFFF00"/>
                </a:solidFill>
              </a:rPr>
              <a:t>subject</a:t>
            </a:r>
            <a:r>
              <a:rPr lang="en-US" sz="4000" i="1" dirty="0" smtClean="0"/>
              <a:t>) </a:t>
            </a:r>
          </a:p>
          <a:p>
            <a:pPr marL="0" indent="0">
              <a:buNone/>
            </a:pPr>
            <a:endParaRPr lang="en-US" sz="4000" i="1" dirty="0"/>
          </a:p>
        </p:txBody>
      </p:sp>
    </p:spTree>
    <p:extLst>
      <p:ext uri="{BB962C8B-B14F-4D97-AF65-F5344CB8AC3E}">
        <p14:creationId xmlns:p14="http://schemas.microsoft.com/office/powerpoint/2010/main" val="6135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371599"/>
          </a:xfrm>
        </p:spPr>
        <p:txBody>
          <a:bodyPr/>
          <a:lstStyle/>
          <a:p>
            <a:r>
              <a:rPr lang="en-US" altLang="en-US" sz="4400" b="1" dirty="0" smtClean="0">
                <a:latin typeface="Gill Sans Ultra Bold Condensed" pitchFamily="34" charset="0"/>
              </a:rPr>
              <a:t>Infinitives that functions as </a:t>
            </a:r>
            <a:r>
              <a:rPr lang="en-US" altLang="en-US" sz="4400" b="1" dirty="0" smtClean="0">
                <a:solidFill>
                  <a:srgbClr val="FFFF00"/>
                </a:solidFill>
                <a:latin typeface="Gill Sans Ultra Bold Condensed" pitchFamily="34" charset="0"/>
              </a:rPr>
              <a:t>subject.</a:t>
            </a:r>
            <a:endParaRPr lang="en-US" sz="4400" b="1" dirty="0">
              <a:solidFill>
                <a:srgbClr val="FFFF00"/>
              </a:solidFill>
            </a:endParaRPr>
          </a:p>
        </p:txBody>
      </p:sp>
      <p:sp>
        <p:nvSpPr>
          <p:cNvPr id="3" name="Content Placeholder 2"/>
          <p:cNvSpPr>
            <a:spLocks noGrp="1"/>
          </p:cNvSpPr>
          <p:nvPr>
            <p:ph idx="1"/>
          </p:nvPr>
        </p:nvSpPr>
        <p:spPr>
          <a:xfrm>
            <a:off x="457200" y="1600200"/>
            <a:ext cx="8305800" cy="5029200"/>
          </a:xfrm>
        </p:spPr>
        <p:txBody>
          <a:bodyPr>
            <a:normAutofit/>
          </a:bodyPr>
          <a:lstStyle/>
          <a:p>
            <a:pPr marL="0" indent="0">
              <a:buNone/>
            </a:pPr>
            <a:r>
              <a:rPr lang="en-US" sz="4000" dirty="0" smtClean="0"/>
              <a:t>Ex.</a:t>
            </a:r>
          </a:p>
          <a:p>
            <a:pPr marL="0" indent="0">
              <a:buNone/>
            </a:pPr>
            <a:endParaRPr lang="en-US" sz="4000" dirty="0" smtClean="0"/>
          </a:p>
          <a:p>
            <a:pPr marL="0" indent="0">
              <a:buNone/>
            </a:pPr>
            <a:r>
              <a:rPr lang="en-US" altLang="en-US" sz="4400" i="1" dirty="0"/>
              <a:t>To leave now would be rude</a:t>
            </a:r>
            <a:r>
              <a:rPr lang="en-US" altLang="en-US" sz="4400" i="1" dirty="0" smtClean="0"/>
              <a:t>.</a:t>
            </a:r>
            <a:endParaRPr lang="en-US" sz="4400" i="1" dirty="0" smtClean="0"/>
          </a:p>
          <a:p>
            <a:pPr marL="0" indent="0">
              <a:buNone/>
            </a:pPr>
            <a:r>
              <a:rPr lang="en-US" sz="4000" i="1" dirty="0" smtClean="0"/>
              <a:t>(</a:t>
            </a:r>
            <a:r>
              <a:rPr lang="en-US" sz="4000" dirty="0" smtClean="0">
                <a:solidFill>
                  <a:srgbClr val="FFFF00"/>
                </a:solidFill>
              </a:rPr>
              <a:t>subject</a:t>
            </a:r>
            <a:r>
              <a:rPr lang="en-US" sz="4000" i="1" dirty="0" smtClean="0"/>
              <a:t>) </a:t>
            </a:r>
          </a:p>
          <a:p>
            <a:pPr marL="0" indent="0">
              <a:buNone/>
            </a:pPr>
            <a:endParaRPr lang="en-US" sz="4000" i="1" dirty="0"/>
          </a:p>
        </p:txBody>
      </p:sp>
    </p:spTree>
    <p:extLst>
      <p:ext uri="{BB962C8B-B14F-4D97-AF65-F5344CB8AC3E}">
        <p14:creationId xmlns:p14="http://schemas.microsoft.com/office/powerpoint/2010/main" val="24921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458200" cy="1371599"/>
          </a:xfrm>
        </p:spPr>
        <p:txBody>
          <a:bodyPr/>
          <a:lstStyle/>
          <a:p>
            <a:r>
              <a:rPr lang="en-US" altLang="en-US" sz="4400" b="1" dirty="0" smtClean="0">
                <a:latin typeface="Gill Sans Ultra Bold Condensed" pitchFamily="34" charset="0"/>
              </a:rPr>
              <a:t>Infinitives that functions as </a:t>
            </a:r>
            <a:r>
              <a:rPr lang="en-US" altLang="en-US" sz="4400" b="1" dirty="0" smtClean="0">
                <a:solidFill>
                  <a:srgbClr val="FFFF00"/>
                </a:solidFill>
                <a:latin typeface="Gill Sans Ultra Bold Condensed" pitchFamily="34" charset="0"/>
              </a:rPr>
              <a:t>complement.</a:t>
            </a:r>
            <a:endParaRPr lang="en-US" sz="4400" b="1" dirty="0">
              <a:solidFill>
                <a:srgbClr val="FFFF00"/>
              </a:solidFill>
            </a:endParaRPr>
          </a:p>
        </p:txBody>
      </p:sp>
      <p:sp>
        <p:nvSpPr>
          <p:cNvPr id="3" name="Content Placeholder 2"/>
          <p:cNvSpPr>
            <a:spLocks noGrp="1"/>
          </p:cNvSpPr>
          <p:nvPr>
            <p:ph idx="1"/>
          </p:nvPr>
        </p:nvSpPr>
        <p:spPr>
          <a:xfrm>
            <a:off x="457200" y="1600200"/>
            <a:ext cx="8305800" cy="5029200"/>
          </a:xfrm>
        </p:spPr>
        <p:txBody>
          <a:bodyPr>
            <a:normAutofit/>
          </a:bodyPr>
          <a:lstStyle/>
          <a:p>
            <a:pPr marL="0" indent="0">
              <a:buNone/>
            </a:pPr>
            <a:r>
              <a:rPr lang="en-US" sz="4000" dirty="0" smtClean="0"/>
              <a:t>Ex.</a:t>
            </a:r>
          </a:p>
          <a:p>
            <a:pPr marL="0" indent="0">
              <a:buNone/>
            </a:pPr>
            <a:endParaRPr lang="en-US" sz="4000" dirty="0" smtClean="0"/>
          </a:p>
          <a:p>
            <a:pPr marL="0" indent="0">
              <a:buNone/>
            </a:pPr>
            <a:r>
              <a:rPr lang="en-US" sz="4800" i="1" dirty="0" smtClean="0"/>
              <a:t>Her ambition was </a:t>
            </a:r>
            <a:r>
              <a:rPr lang="en-US" sz="4800" i="1" u="sng" dirty="0" smtClean="0"/>
              <a:t>to sing</a:t>
            </a:r>
            <a:r>
              <a:rPr lang="en-US" sz="4000" dirty="0" smtClean="0"/>
              <a:t>.</a:t>
            </a:r>
          </a:p>
          <a:p>
            <a:pPr marL="0" indent="0">
              <a:buNone/>
            </a:pPr>
            <a:endParaRPr lang="en-US" sz="4000" dirty="0"/>
          </a:p>
        </p:txBody>
      </p:sp>
    </p:spTree>
    <p:extLst>
      <p:ext uri="{BB962C8B-B14F-4D97-AF65-F5344CB8AC3E}">
        <p14:creationId xmlns:p14="http://schemas.microsoft.com/office/powerpoint/2010/main" val="183326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458200" cy="1371599"/>
          </a:xfrm>
        </p:spPr>
        <p:txBody>
          <a:bodyPr/>
          <a:lstStyle/>
          <a:p>
            <a:r>
              <a:rPr lang="en-US" altLang="en-US" sz="4400" b="1" dirty="0" smtClean="0">
                <a:latin typeface="Gill Sans Ultra Bold Condensed" pitchFamily="34" charset="0"/>
              </a:rPr>
              <a:t>Infinitives that functions as </a:t>
            </a:r>
            <a:r>
              <a:rPr lang="en-US" altLang="en-US" sz="4400" b="1" dirty="0" smtClean="0">
                <a:solidFill>
                  <a:srgbClr val="FFFF00"/>
                </a:solidFill>
                <a:latin typeface="Gill Sans Ultra Bold Condensed" pitchFamily="34" charset="0"/>
              </a:rPr>
              <a:t>complement.</a:t>
            </a:r>
            <a:endParaRPr lang="en-US" sz="4400" b="1" dirty="0">
              <a:solidFill>
                <a:srgbClr val="FFFF00"/>
              </a:solidFill>
            </a:endParaRPr>
          </a:p>
        </p:txBody>
      </p:sp>
      <p:sp>
        <p:nvSpPr>
          <p:cNvPr id="3" name="Content Placeholder 2"/>
          <p:cNvSpPr>
            <a:spLocks noGrp="1"/>
          </p:cNvSpPr>
          <p:nvPr>
            <p:ph idx="1"/>
          </p:nvPr>
        </p:nvSpPr>
        <p:spPr>
          <a:xfrm>
            <a:off x="457200" y="1600200"/>
            <a:ext cx="8305800" cy="5029200"/>
          </a:xfrm>
        </p:spPr>
        <p:txBody>
          <a:bodyPr>
            <a:normAutofit/>
          </a:bodyPr>
          <a:lstStyle/>
          <a:p>
            <a:pPr marL="0" indent="0">
              <a:buNone/>
            </a:pPr>
            <a:r>
              <a:rPr lang="en-US" sz="4000" dirty="0" smtClean="0"/>
              <a:t>Ex.</a:t>
            </a:r>
          </a:p>
          <a:p>
            <a:pPr marL="0" indent="0">
              <a:buNone/>
            </a:pPr>
            <a:r>
              <a:rPr lang="en-US" altLang="en-US" sz="6000" b="1" i="1" dirty="0"/>
              <a:t>Her goal is to win</a:t>
            </a:r>
            <a:r>
              <a:rPr lang="en-US" sz="6000" b="1" i="1" dirty="0" smtClean="0"/>
              <a:t>.</a:t>
            </a:r>
          </a:p>
          <a:p>
            <a:pPr marL="0" indent="0">
              <a:buNone/>
            </a:pPr>
            <a:endParaRPr lang="en-US" sz="4000" dirty="0"/>
          </a:p>
        </p:txBody>
      </p:sp>
    </p:spTree>
    <p:extLst>
      <p:ext uri="{BB962C8B-B14F-4D97-AF65-F5344CB8AC3E}">
        <p14:creationId xmlns:p14="http://schemas.microsoft.com/office/powerpoint/2010/main" val="158074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458200" cy="1905000"/>
          </a:xfrm>
        </p:spPr>
        <p:txBody>
          <a:bodyPr/>
          <a:lstStyle/>
          <a:p>
            <a:r>
              <a:rPr lang="en-US" altLang="en-US" sz="4400" b="1" dirty="0" smtClean="0">
                <a:latin typeface="Gill Sans Ultra Bold Condensed" pitchFamily="34" charset="0"/>
              </a:rPr>
              <a:t>Infinitives that functions as </a:t>
            </a:r>
            <a:r>
              <a:rPr lang="en-US" altLang="en-US" sz="4400" b="1" dirty="0" smtClean="0">
                <a:solidFill>
                  <a:srgbClr val="FFFF00"/>
                </a:solidFill>
                <a:latin typeface="Gill Sans Ultra Bold Condensed" pitchFamily="34" charset="0"/>
              </a:rPr>
              <a:t>object of a sentence.</a:t>
            </a:r>
            <a:endParaRPr lang="en-US" sz="4400" b="1" dirty="0">
              <a:solidFill>
                <a:srgbClr val="FFFF00"/>
              </a:solidFill>
            </a:endParaRPr>
          </a:p>
        </p:txBody>
      </p:sp>
      <p:sp>
        <p:nvSpPr>
          <p:cNvPr id="3" name="Content Placeholder 2"/>
          <p:cNvSpPr>
            <a:spLocks noGrp="1"/>
          </p:cNvSpPr>
          <p:nvPr>
            <p:ph idx="1"/>
          </p:nvPr>
        </p:nvSpPr>
        <p:spPr>
          <a:xfrm>
            <a:off x="457200" y="2133600"/>
            <a:ext cx="8305800" cy="4495800"/>
          </a:xfrm>
        </p:spPr>
        <p:txBody>
          <a:bodyPr>
            <a:normAutofit/>
          </a:bodyPr>
          <a:lstStyle/>
          <a:p>
            <a:pPr marL="0" indent="0">
              <a:buNone/>
            </a:pPr>
            <a:r>
              <a:rPr lang="en-US" sz="4800" dirty="0" smtClean="0"/>
              <a:t>Ex.</a:t>
            </a:r>
          </a:p>
          <a:p>
            <a:pPr marL="0" indent="0">
              <a:buNone/>
            </a:pPr>
            <a:r>
              <a:rPr lang="en-US" sz="6000" i="1" dirty="0" smtClean="0"/>
              <a:t>She loves </a:t>
            </a:r>
            <a:r>
              <a:rPr lang="en-US" sz="6000" i="1" u="sng" dirty="0" smtClean="0"/>
              <a:t>to sing</a:t>
            </a:r>
            <a:r>
              <a:rPr lang="en-US" sz="6000" i="1" dirty="0" smtClean="0"/>
              <a:t>.</a:t>
            </a:r>
          </a:p>
        </p:txBody>
      </p:sp>
    </p:spTree>
    <p:extLst>
      <p:ext uri="{BB962C8B-B14F-4D97-AF65-F5344CB8AC3E}">
        <p14:creationId xmlns:p14="http://schemas.microsoft.com/office/powerpoint/2010/main" val="87834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458200" cy="1905000"/>
          </a:xfrm>
        </p:spPr>
        <p:txBody>
          <a:bodyPr/>
          <a:lstStyle/>
          <a:p>
            <a:r>
              <a:rPr lang="en-US" altLang="en-US" sz="4400" b="1" dirty="0" smtClean="0">
                <a:latin typeface="Gill Sans Ultra Bold Condensed" pitchFamily="34" charset="0"/>
              </a:rPr>
              <a:t>Infinitives that functions as </a:t>
            </a:r>
            <a:r>
              <a:rPr lang="en-US" altLang="en-US" sz="4400" b="1" dirty="0" smtClean="0">
                <a:solidFill>
                  <a:srgbClr val="FFFF00"/>
                </a:solidFill>
                <a:latin typeface="Gill Sans Ultra Bold Condensed" pitchFamily="34" charset="0"/>
              </a:rPr>
              <a:t>object of a sentence.</a:t>
            </a:r>
            <a:endParaRPr lang="en-US" sz="4400" b="1" dirty="0">
              <a:solidFill>
                <a:srgbClr val="FFFF00"/>
              </a:solidFill>
            </a:endParaRPr>
          </a:p>
        </p:txBody>
      </p:sp>
      <p:sp>
        <p:nvSpPr>
          <p:cNvPr id="3" name="Content Placeholder 2"/>
          <p:cNvSpPr>
            <a:spLocks noGrp="1"/>
          </p:cNvSpPr>
          <p:nvPr>
            <p:ph idx="1"/>
          </p:nvPr>
        </p:nvSpPr>
        <p:spPr>
          <a:xfrm>
            <a:off x="457200" y="2133600"/>
            <a:ext cx="8686800" cy="4495800"/>
          </a:xfrm>
        </p:spPr>
        <p:txBody>
          <a:bodyPr>
            <a:normAutofit/>
          </a:bodyPr>
          <a:lstStyle/>
          <a:p>
            <a:pPr marL="0" indent="0">
              <a:buNone/>
            </a:pPr>
            <a:r>
              <a:rPr lang="en-US" sz="4800" dirty="0" smtClean="0"/>
              <a:t>Ex.</a:t>
            </a:r>
          </a:p>
          <a:p>
            <a:pPr marL="0" indent="0">
              <a:buNone/>
            </a:pPr>
            <a:r>
              <a:rPr lang="en-US" altLang="en-US" sz="6000" dirty="0"/>
              <a:t>No one wants </a:t>
            </a:r>
            <a:r>
              <a:rPr lang="en-US" altLang="en-US" sz="6000" u="sng" dirty="0"/>
              <a:t>to stay</a:t>
            </a:r>
            <a:r>
              <a:rPr lang="en-US" sz="6000" i="1" u="sng" dirty="0" smtClean="0"/>
              <a:t>.</a:t>
            </a:r>
          </a:p>
        </p:txBody>
      </p:sp>
    </p:spTree>
    <p:extLst>
      <p:ext uri="{BB962C8B-B14F-4D97-AF65-F5344CB8AC3E}">
        <p14:creationId xmlns:p14="http://schemas.microsoft.com/office/powerpoint/2010/main" val="355705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Autumn</Template>
  <TotalTime>236</TotalTime>
  <Words>139</Words>
  <Application>Microsoft Office PowerPoint</Application>
  <PresentationFormat>On-screen Show (4:3)</PresentationFormat>
  <Paragraphs>34</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Autumn</vt:lpstr>
      <vt:lpstr>Infinitives</vt:lpstr>
      <vt:lpstr>1. To sing was Vanesa’s ambition 2. To leave now would be rude 3. Her ambition was to sing. 4. She loves to sing. 5. Her goal is to win. 6. No one wants to stay.</vt:lpstr>
      <vt:lpstr>Infinitives</vt:lpstr>
      <vt:lpstr>Infinitives that functions as subject.</vt:lpstr>
      <vt:lpstr>Infinitives that functions as subject.</vt:lpstr>
      <vt:lpstr>Infinitives that functions as complement.</vt:lpstr>
      <vt:lpstr>Infinitives that functions as complement.</vt:lpstr>
      <vt:lpstr>Infinitives that functions as object of a sentence.</vt:lpstr>
      <vt:lpstr>Infinitives that functions as object of a sentence.</vt:lpstr>
      <vt:lpstr>1. To smile is to be happy 2. That is the book to read.  3.  He ran to win. 4. To succeed requires determination.  5. Students need to learn. </vt:lpstr>
      <vt:lpstr>Complete the sentences by using infinitives as subjects. 1._______ is enjoyable. 2._______exhilarating. 3._______ is his principle in life. 4._______ takes time and effort. 5._______even after all that trouble.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Infinitives</dc:title>
  <dc:creator>crosbhel</dc:creator>
  <cp:lastModifiedBy>crosbhel</cp:lastModifiedBy>
  <cp:revision>25</cp:revision>
  <dcterms:created xsi:type="dcterms:W3CDTF">2015-01-12T04:50:26Z</dcterms:created>
  <dcterms:modified xsi:type="dcterms:W3CDTF">2015-01-12T17:36:22Z</dcterms:modified>
</cp:coreProperties>
</file>